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1"/>
  </p:notesMasterIdLst>
  <p:handoutMasterIdLst>
    <p:handoutMasterId r:id="rId12"/>
  </p:handoutMasterIdLst>
  <p:sldIdLst>
    <p:sldId id="265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62" r:id="rId10"/>
  </p:sldIdLst>
  <p:sldSz cx="9144000" cy="6858000" type="screen4x3"/>
  <p:notesSz cx="6724650" cy="97742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079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079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079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65" y="4642763"/>
            <a:ext cx="5379720" cy="439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ABDE94-C954-4FD4-8BA1-D71FA73D7CE4}" type="slidenum">
              <a:rPr lang="hr-HR" altLang="en-US"/>
              <a:pPr eaLnBrk="1" hangingPunct="1">
                <a:spcBef>
                  <a:spcPct val="0"/>
                </a:spcBef>
              </a:pPr>
              <a:t>1</a:t>
            </a:fld>
            <a:endParaRPr lang="hr-HR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4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druge@mzos.hr" TargetMode="External"/><Relationship Id="rId2" Type="http://schemas.openxmlformats.org/officeDocument/2006/relationships/hyperlink" Target="http://www.mzo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omocnici-u-nastavi@mzo.hr" TargetMode="External"/><Relationship Id="rId2" Type="http://schemas.openxmlformats.org/officeDocument/2006/relationships/hyperlink" Target="http://www.mzo.h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ured@mzos.hr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C8B681-565B-4287-961E-C5ED3ECD5003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1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98938" y="826477"/>
            <a:ext cx="8498987" cy="57589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1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hr-HR" altLang="sr-Latn-RS" sz="2400" b="1" dirty="0">
                <a:latin typeface="Georgia" panose="02040502050405020303" pitchFamily="18" charset="0"/>
                <a:cs typeface="Arial" panose="020B0604020202020204" pitchFamily="34" charset="0"/>
              </a:rPr>
              <a:t>Izvaninstitucionalni odgoj i obrazovanje djece i mladih</a:t>
            </a:r>
          </a:p>
          <a:p>
            <a:pPr>
              <a:defRPr/>
            </a:pP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Natječaj za dodjelu bespovratnih sredstava projektima udruga u području izvaninstitucionalnog odgoja i obrazovanja djece i mladih u školskoj godini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2024./2025.</a:t>
            </a:r>
            <a:endParaRPr lang="hr-HR" altLang="sr-Latn-RS" sz="2000" b="1" dirty="0" smtClean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sz="2400" b="1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2.</a:t>
            </a: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sz="24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Osiguravanje </a:t>
            </a:r>
            <a:r>
              <a:rPr lang="hr-HR" altLang="sr-Latn-RS" sz="2400" b="1" dirty="0">
                <a:latin typeface="Georgia" panose="02040502050405020303" pitchFamily="18" charset="0"/>
                <a:cs typeface="Arial" panose="020B0604020202020204" pitchFamily="34" charset="0"/>
              </a:rPr>
              <a:t>usluge pomoćnika u nastavi/stručnoga komunikacijskog posrednika učenicima s teškoćama u </a:t>
            </a:r>
            <a:r>
              <a:rPr lang="hr-HR" altLang="sr-Latn-RS" sz="24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razvoju</a:t>
            </a:r>
          </a:p>
          <a:p>
            <a:pPr>
              <a:defRPr/>
            </a:pP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Javni poziv za prijavu projekata udruga koje pružaju usluge pomoćnika u nastavi učenicima s teškoćama u razvoju u školskoj godini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2024./2025.</a:t>
            </a:r>
            <a:endParaRPr lang="hr-HR" altLang="sr-Latn-RS" sz="2000" b="1" dirty="0" smtClean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lang="hr-HR" altLang="sr-Latn-RS" sz="900" b="1" dirty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sz="1200" dirty="0" err="1">
                <a:cs typeface="Arial" panose="020B0604020202020204" pitchFamily="34" charset="0"/>
              </a:rPr>
              <a:t>Uprava</a:t>
            </a:r>
            <a:r>
              <a:rPr lang="en-US" sz="1200" dirty="0">
                <a:cs typeface="Arial" panose="020B0604020202020204" pitchFamily="34" charset="0"/>
              </a:rPr>
              <a:t> za </a:t>
            </a:r>
            <a:r>
              <a:rPr lang="en-US" sz="1200" dirty="0" err="1">
                <a:cs typeface="Arial" panose="020B0604020202020204" pitchFamily="34" charset="0"/>
              </a:rPr>
              <a:t>potporu</a:t>
            </a:r>
            <a:r>
              <a:rPr lang="en-US" sz="1200" dirty="0">
                <a:cs typeface="Arial" panose="020B0604020202020204" pitchFamily="34" charset="0"/>
              </a:rPr>
              <a:t> i </a:t>
            </a:r>
            <a:r>
              <a:rPr lang="en-US" sz="1200" dirty="0" err="1">
                <a:cs typeface="Arial" panose="020B0604020202020204" pitchFamily="34" charset="0"/>
              </a:rPr>
              <a:t>unaprjeđenje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sustava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err="1">
                <a:cs typeface="Arial" panose="020B0604020202020204" pitchFamily="34" charset="0"/>
              </a:rPr>
              <a:t>odgoja</a:t>
            </a:r>
            <a:r>
              <a:rPr lang="en-US" sz="1200" dirty="0">
                <a:cs typeface="Arial" panose="020B0604020202020204" pitchFamily="34" charset="0"/>
              </a:rPr>
              <a:t> i </a:t>
            </a:r>
            <a:r>
              <a:rPr lang="en-US" sz="1200" dirty="0" err="1" smtClean="0">
                <a:cs typeface="Arial" panose="020B0604020202020204" pitchFamily="34" charset="0"/>
              </a:rPr>
              <a:t>obrazovanja</a:t>
            </a:r>
            <a:endParaRPr lang="hr-HR" sz="1200" dirty="0"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hr-HR" altLang="sr-Latn-RS" sz="1200" dirty="0">
                <a:cs typeface="Arial" panose="020B0604020202020204" pitchFamily="34" charset="0"/>
              </a:rPr>
              <a:t>Sektor</a:t>
            </a:r>
            <a:r>
              <a:rPr lang="en-GB" altLang="sr-Latn-RS" sz="1200" dirty="0">
                <a:cs typeface="Arial" panose="020B0604020202020204" pitchFamily="34" charset="0"/>
              </a:rPr>
              <a:t> za </a:t>
            </a:r>
            <a:r>
              <a:rPr lang="hr-HR" altLang="sr-Latn-RS" sz="1200" dirty="0">
                <a:cs typeface="Arial" panose="020B0604020202020204" pitchFamily="34" charset="0"/>
              </a:rPr>
              <a:t>darovite i djecu s teškoćama te informacijsku potporu sustavu odgoja i </a:t>
            </a:r>
            <a:r>
              <a:rPr lang="hr-HR" altLang="sr-Latn-RS" sz="1200" dirty="0" smtClean="0">
                <a:cs typeface="Arial" panose="020B0604020202020204" pitchFamily="34" charset="0"/>
              </a:rPr>
              <a:t>obrazovanja</a:t>
            </a:r>
            <a:endParaRPr lang="hr-HR" altLang="sr-Latn-RS" sz="1200" dirty="0"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hr-HR" altLang="sr-Latn-RS" sz="1200" dirty="0">
                <a:cs typeface="Arial" panose="020B0604020202020204" pitchFamily="34" charset="0"/>
              </a:rPr>
              <a:t>Služba za standard, darovite i djecu s teškoćama</a:t>
            </a:r>
          </a:p>
          <a:p>
            <a:pPr eaLnBrk="1" hangingPunct="1"/>
            <a:endParaRPr lang="sr-Latn-RS" altLang="en-US" sz="2000" dirty="0" smtClean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0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0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0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0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02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91308"/>
          </a:xfrm>
        </p:spPr>
        <p:txBody>
          <a:bodyPr/>
          <a:lstStyle/>
          <a:p>
            <a:pPr algn="l"/>
            <a:r>
              <a:rPr lang="hr-HR" sz="1600" b="1" dirty="0">
                <a:latin typeface="Georgia" panose="02040502050405020303" pitchFamily="18" charset="0"/>
              </a:rPr>
              <a:t>Natječaj za dodjelu bespovratnih sredstava projektima udruga u području izvaninstitucionalnog odgoja i obrazovanja djece i mladih u školskoj godini </a:t>
            </a:r>
            <a:r>
              <a:rPr lang="hr-HR" sz="1600" b="1" dirty="0" smtClean="0">
                <a:latin typeface="Georgia" panose="02040502050405020303" pitchFamily="18" charset="0"/>
              </a:rPr>
              <a:t>2024./2025.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24192" cy="4525964"/>
          </a:xfrm>
        </p:spPr>
        <p:txBody>
          <a:bodyPr/>
          <a:lstStyle/>
          <a:p>
            <a:pPr lvl="0" algn="ctr" eaLnBrk="1" hangingPunct="1">
              <a:buNone/>
              <a:defRPr/>
            </a:pPr>
            <a:endParaRPr lang="hr-HR" altLang="sr-Latn-RS" sz="2000" b="1" dirty="0">
              <a:solidFill>
                <a:srgbClr val="333399">
                  <a:lumMod val="50000"/>
                </a:srgb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objava </a:t>
            </a:r>
            <a:r>
              <a:rPr lang="hr-HR" altLang="sr-Latn-RS" sz="2000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natječaja 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–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lipanj 2024</a:t>
            </a:r>
            <a:r>
              <a:rPr lang="hr-HR" altLang="sr-Latn-RS" sz="200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 </a:t>
            </a:r>
            <a:endParaRPr lang="hr-HR" altLang="sr-Latn-RS" sz="2000" dirty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planirani rok za završetak </a:t>
            </a:r>
            <a:r>
              <a:rPr lang="hr-HR" altLang="sr-Latn-RS" sz="2000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natječaja 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–</a:t>
            </a:r>
            <a:r>
              <a:rPr lang="hr-HR" altLang="sr-Latn-RS" sz="2000" dirty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hr-HR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srpanj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2024</a:t>
            </a:r>
            <a:r>
              <a:rPr lang="hr-HR" altLang="sr-Latn-RS" sz="200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  <a:endParaRPr lang="hr-HR" altLang="sr-Latn-RS" sz="2000" dirty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objava odluke </a:t>
            </a:r>
            <a:r>
              <a:rPr lang="hr-HR" altLang="sr-Latn-RS" sz="2000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 </a:t>
            </a: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dodjeli bespovratnih sredstava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–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kolovoz/rujan 2024.</a:t>
            </a:r>
            <a:endParaRPr lang="hr-HR" altLang="sr-Latn-RS" sz="2000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potpisivanje ugovora između korisnika i MZO-a 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– </a:t>
            </a:r>
            <a:r>
              <a:rPr lang="hr-HR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rujan/listopad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2024</a:t>
            </a:r>
            <a:r>
              <a:rPr lang="hr-HR" altLang="sr-Latn-RS" sz="200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  <a:endParaRPr lang="hr-HR" altLang="sr-Latn-RS" sz="2000" dirty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provedba projekata 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– </a:t>
            </a:r>
            <a:r>
              <a:rPr lang="hr-HR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rujan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2024. </a:t>
            </a:r>
            <a:r>
              <a:rPr lang="hr-HR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do </a:t>
            </a:r>
            <a:r>
              <a:rPr lang="en-GB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</a:t>
            </a:r>
            <a:r>
              <a:rPr lang="en-GB" altLang="sr-Latn-RS" sz="2000" dirty="0" err="1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najkasnije</a:t>
            </a:r>
            <a:r>
              <a:rPr lang="en-GB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) </a:t>
            </a:r>
            <a:r>
              <a:rPr lang="hr-HR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31. kolovoza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2025</a:t>
            </a:r>
            <a:r>
              <a:rPr lang="hr-HR" altLang="sr-Latn-RS" sz="200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  <a:endParaRPr lang="hr-HR" altLang="sr-Latn-RS" sz="2000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ukupan planirani iznos za dodjelu bespovratnih sredstava 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–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1.800.000,00 €</a:t>
            </a:r>
            <a:endParaRPr lang="hr-HR" altLang="sr-Latn-RS" sz="2000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sve obavijesti bit će dostupne na mrežnim stranicama 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  <a:hlinkClick r:id="rId2"/>
              </a:rPr>
              <a:t>www.mzo.hr</a:t>
            </a:r>
            <a:endParaRPr lang="hr-HR" altLang="sr-Latn-RS" sz="2000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svi upiti i prijedlozi šalju se e-poštom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: 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  <a:hlinkClick r:id="rId3"/>
              </a:rPr>
              <a:t>udruge@mzo.hr</a:t>
            </a:r>
            <a:endParaRPr lang="hr-HR" altLang="sr-Latn-RS" sz="2000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9128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91308"/>
          </a:xfrm>
        </p:spPr>
        <p:txBody>
          <a:bodyPr/>
          <a:lstStyle/>
          <a:p>
            <a:pPr algn="l"/>
            <a:r>
              <a:rPr lang="hr-HR" sz="1600" b="1" dirty="0">
                <a:latin typeface="Georgia" panose="02040502050405020303" pitchFamily="18" charset="0"/>
              </a:rPr>
              <a:t>Natječaj za dodjelu bespovratnih sredstava projektima udruga u području izvaninstitucionalnog odgoja i obrazovanja djece i mladih u školskoj godini </a:t>
            </a:r>
            <a:r>
              <a:rPr lang="hr-HR" sz="1600" b="1" dirty="0" smtClean="0">
                <a:latin typeface="Georgia" panose="02040502050405020303" pitchFamily="18" charset="0"/>
              </a:rPr>
              <a:t>2024./2025.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2500" cy="4525964"/>
          </a:xfrm>
        </p:spPr>
        <p:txBody>
          <a:bodyPr/>
          <a:lstStyle/>
          <a:p>
            <a:pPr marL="0" lvl="0" indent="0">
              <a:buNone/>
            </a:pPr>
            <a:r>
              <a:rPr lang="hr-HR" altLang="sr-Latn-RS" sz="2000" b="1" u="sng" dirty="0" smtClean="0">
                <a:solidFill>
                  <a:srgbClr val="FF0000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>Prioritetna područja natječaja:</a:t>
            </a:r>
            <a:r>
              <a:rPr lang="hr-HR" altLang="sr-Latn-RS" sz="2000" b="1" u="sng" dirty="0">
                <a:solidFill>
                  <a:srgbClr val="000000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  <a:t/>
            </a:r>
            <a:br>
              <a:rPr lang="hr-HR" altLang="sr-Latn-RS" sz="2000" b="1" u="sng" dirty="0">
                <a:solidFill>
                  <a:srgbClr val="000000"/>
                </a:solidFill>
                <a:latin typeface="Georgia" panose="02040502050405020303" pitchFamily="18" charset="0"/>
                <a:ea typeface="+mj-ea"/>
                <a:cs typeface="Arial" panose="020B0604020202020204" pitchFamily="34" charset="0"/>
              </a:rPr>
            </a:br>
            <a:endParaRPr lang="hr-HR" altLang="sr-Latn-RS" sz="2000" b="1" u="sng" dirty="0" smtClean="0">
              <a:solidFill>
                <a:srgbClr val="000000"/>
              </a:solidFill>
              <a:latin typeface="Georgia" panose="02040502050405020303" pitchFamily="18" charset="0"/>
              <a:ea typeface="+mj-ea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P1</a:t>
            </a:r>
            <a:r>
              <a:rPr lang="hr-HR" sz="1800" b="1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: Promicanje socijalne uključenosti te očuvanja nacionalnoga i lokalnog identiteta</a:t>
            </a:r>
            <a:r>
              <a:rPr lang="hr-HR" sz="1800" b="1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hr-HR" sz="1800" dirty="0">
                <a:solidFill>
                  <a:srgbClr val="000000"/>
                </a:solidFill>
                <a:latin typeface="Georgia" panose="02040502050405020303" pitchFamily="18" charset="0"/>
              </a:rPr>
              <a:t>Odgoj i obrazovanje za osobni i socijalni razvoj, solidarnost, socijalnu uključenost i opće ljudske vrijednost</a:t>
            </a:r>
          </a:p>
          <a:p>
            <a:pPr lvl="0"/>
            <a:r>
              <a:rPr lang="hr-HR" sz="1800" dirty="0">
                <a:solidFill>
                  <a:srgbClr val="000000"/>
                </a:solidFill>
                <a:latin typeface="Georgia" panose="02040502050405020303" pitchFamily="18" charset="0"/>
              </a:rPr>
              <a:t>Odgoj i obrazovanje za mir i nenasilno rješavanje sukoba</a:t>
            </a:r>
          </a:p>
          <a:p>
            <a:pPr lvl="0"/>
            <a:r>
              <a:rPr lang="hr-HR" sz="1800" dirty="0">
                <a:solidFill>
                  <a:srgbClr val="000000"/>
                </a:solidFill>
                <a:latin typeface="Georgia" panose="02040502050405020303" pitchFamily="18" charset="0"/>
              </a:rPr>
              <a:t>Odgoj i obrazovanje za ljudska prava, odgovornost i aktivno građanstvo</a:t>
            </a:r>
          </a:p>
          <a:p>
            <a:pPr lvl="0"/>
            <a:r>
              <a:rPr lang="hr-HR" sz="1800" dirty="0">
                <a:solidFill>
                  <a:srgbClr val="000000"/>
                </a:solidFill>
                <a:latin typeface="Georgia" panose="02040502050405020303" pitchFamily="18" charset="0"/>
              </a:rPr>
              <a:t>Odgoj i obrazovanje o štetnosti korupcije i koruptivnim rizicima</a:t>
            </a:r>
          </a:p>
          <a:p>
            <a:pPr lvl="0"/>
            <a:r>
              <a:rPr lang="hr-HR" sz="1800" dirty="0">
                <a:solidFill>
                  <a:srgbClr val="000000"/>
                </a:solidFill>
                <a:latin typeface="Georgia" panose="02040502050405020303" pitchFamily="18" charset="0"/>
              </a:rPr>
              <a:t>Odgoj i obrazovanje za očuvanje povijesnoga, kulturnoga i hrvatskoga nacionalnog identiteta</a:t>
            </a:r>
          </a:p>
          <a:p>
            <a:pPr lvl="0"/>
            <a:r>
              <a:rPr lang="hr-HR" sz="1800" dirty="0">
                <a:solidFill>
                  <a:srgbClr val="000000"/>
                </a:solidFill>
                <a:latin typeface="Georgia" panose="02040502050405020303" pitchFamily="18" charset="0"/>
              </a:rPr>
              <a:t>Odgoj i obrazovanje o pravima i očuvanju identiteta nacionalnih manjina, interkulturalizmu i  multikulturalizmu i</a:t>
            </a:r>
          </a:p>
          <a:p>
            <a:pPr lvl="0"/>
            <a:r>
              <a:rPr lang="hr-HR" sz="1800" dirty="0">
                <a:solidFill>
                  <a:srgbClr val="000000"/>
                </a:solidFill>
                <a:latin typeface="Georgia" panose="02040502050405020303" pitchFamily="18" charset="0"/>
              </a:rPr>
              <a:t>Poticanje očuvanja kulturne i prirodne baštine te tradicionalnih obrta</a:t>
            </a:r>
          </a:p>
          <a:p>
            <a:pPr lvl="0"/>
            <a:endParaRPr lang="hr-HR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7082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91308"/>
          </a:xfrm>
        </p:spPr>
        <p:txBody>
          <a:bodyPr/>
          <a:lstStyle/>
          <a:p>
            <a:pPr algn="l"/>
            <a:r>
              <a:rPr lang="hr-HR" sz="1600" b="1" dirty="0">
                <a:latin typeface="Georgia" panose="02040502050405020303" pitchFamily="18" charset="0"/>
              </a:rPr>
              <a:t>Natječaj za dodjelu bespovratnih sredstava projektima udruga u području izvaninstitucionalnog odgoja i obrazovanja djece i mladih u školskoj godini </a:t>
            </a:r>
            <a:r>
              <a:rPr lang="hr-HR" sz="1600" b="1" dirty="0" smtClean="0">
                <a:latin typeface="Georgia" panose="02040502050405020303" pitchFamily="18" charset="0"/>
              </a:rPr>
              <a:t>2024./2025.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572500" cy="4857751"/>
          </a:xfrm>
        </p:spPr>
        <p:txBody>
          <a:bodyPr/>
          <a:lstStyle/>
          <a:p>
            <a:pPr marL="0" lvl="0" indent="0">
              <a:buNone/>
            </a:pPr>
            <a:r>
              <a:rPr lang="hr-HR" sz="1800" b="1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P2</a:t>
            </a:r>
            <a:r>
              <a:rPr lang="hr-HR" sz="1800" b="1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: Unapređenje kvalitete života djece i mladih</a:t>
            </a:r>
            <a:r>
              <a:rPr lang="hr-HR" sz="1800" b="1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:</a:t>
            </a:r>
            <a:endParaRPr lang="hr-HR" sz="1800" b="1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hr-HR" sz="1800" dirty="0">
                <a:latin typeface="Georgia" panose="02040502050405020303" pitchFamily="18" charset="0"/>
                <a:cs typeface="Arial" panose="020B0604020202020204" pitchFamily="34" charset="0"/>
              </a:rPr>
              <a:t>Odgoj i obrazovanje o zdravim načinima života, očuvanju prirode i održivom razvoju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sz="1800" dirty="0">
                <a:latin typeface="Georgia" panose="02040502050405020303" pitchFamily="18" charset="0"/>
                <a:cs typeface="Arial" panose="020B0604020202020204" pitchFamily="34" charset="0"/>
              </a:rPr>
              <a:t>Odgoj i obrazovanje za volonterstvo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sz="1800" dirty="0">
                <a:latin typeface="Georgia" panose="02040502050405020303" pitchFamily="18" charset="0"/>
                <a:cs typeface="Arial" panose="020B0604020202020204" pitchFamily="34" charset="0"/>
              </a:rPr>
              <a:t>Razvoj poduzetničkih aktivnosti djece i mladih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HR" sz="1800" dirty="0">
                <a:latin typeface="Georgia" panose="02040502050405020303" pitchFamily="18" charset="0"/>
                <a:cs typeface="Arial" panose="020B0604020202020204" pitchFamily="34" charset="0"/>
              </a:rPr>
              <a:t>Poticanje rada s talentiranom i darovitom djecom i mladima te djece s teškoćama u razvoju</a:t>
            </a:r>
          </a:p>
          <a:p>
            <a:pPr marL="0" lvl="0" indent="0">
              <a:buNone/>
            </a:pPr>
            <a:r>
              <a:rPr lang="hr-HR" sz="1800" b="1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P3: Poticanje razvoja kompetencija u prirodoslovno-matematičkom području</a:t>
            </a:r>
            <a:r>
              <a:rPr lang="hr-HR" sz="1800" b="1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:</a:t>
            </a:r>
            <a:endParaRPr lang="hr-HR" sz="1800" b="1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hr-HR" sz="1800" dirty="0">
                <a:latin typeface="Georgia" panose="02040502050405020303" pitchFamily="18" charset="0"/>
                <a:cs typeface="Arial" panose="020B0604020202020204" pitchFamily="34" charset="0"/>
              </a:rPr>
              <a:t>Odgoj i obrazovanje za STEM</a:t>
            </a:r>
          </a:p>
          <a:p>
            <a:r>
              <a:rPr lang="hr-HR" sz="1800" dirty="0">
                <a:latin typeface="Georgia" panose="02040502050405020303" pitchFamily="18" charset="0"/>
                <a:cs typeface="Arial" panose="020B0604020202020204" pitchFamily="34" charset="0"/>
              </a:rPr>
              <a:t>Odgoj i obrazovanje za financijsku, digitalnu i medijsku pismenost</a:t>
            </a:r>
          </a:p>
          <a:p>
            <a:r>
              <a:rPr lang="hr-HR" sz="1800" dirty="0">
                <a:latin typeface="Georgia" panose="02040502050405020303" pitchFamily="18" charset="0"/>
                <a:cs typeface="Arial" panose="020B0604020202020204" pitchFamily="34" charset="0"/>
              </a:rPr>
              <a:t>Razvijanje vještina i kompetencija u području tehnike te informacijskih i komunikacijskih tehnologija i </a:t>
            </a:r>
          </a:p>
          <a:p>
            <a:r>
              <a:rPr lang="hr-HR" sz="1800" dirty="0">
                <a:latin typeface="Georgia" panose="02040502050405020303" pitchFamily="18" charset="0"/>
                <a:cs typeface="Arial" panose="020B0604020202020204" pitchFamily="34" charset="0"/>
              </a:rPr>
              <a:t>Utjecaj tehnike, tehnologije i informatičkih rješenja za zdravlje pojedinca</a:t>
            </a:r>
            <a:r>
              <a:rPr lang="hr-HR" sz="1800" dirty="0" smtClean="0">
                <a:latin typeface="Georgia" panose="02040502050405020303" pitchFamily="18" charset="0"/>
                <a:cs typeface="Arial" panose="020B0604020202020204" pitchFamily="34" charset="0"/>
              </a:rPr>
              <a:t>)</a:t>
            </a:r>
            <a:endParaRPr lang="hr-HR" sz="18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r-HR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3184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91308"/>
          </a:xfrm>
        </p:spPr>
        <p:txBody>
          <a:bodyPr/>
          <a:lstStyle/>
          <a:p>
            <a:pPr algn="l"/>
            <a:r>
              <a:rPr lang="hr-HR" sz="1600" b="1" dirty="0">
                <a:latin typeface="Georgia" panose="02040502050405020303" pitchFamily="18" charset="0"/>
              </a:rPr>
              <a:t>Natječaj za dodjelu bespovratnih sredstava projektima udruga u području izvaninstitucionalnog odgoja i obrazovanja djece i mladih u školskoj godini </a:t>
            </a:r>
            <a:r>
              <a:rPr lang="hr-HR" sz="1600" b="1" dirty="0" smtClean="0">
                <a:latin typeface="Georgia" panose="02040502050405020303" pitchFamily="18" charset="0"/>
              </a:rPr>
              <a:t>2024./2025.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132885" cy="4857751"/>
          </a:xfrm>
        </p:spPr>
        <p:txBody>
          <a:bodyPr/>
          <a:lstStyle/>
          <a:p>
            <a:pPr marL="0" lvl="0" indent="0">
              <a:buNone/>
            </a:pPr>
            <a:r>
              <a:rPr lang="hr-HR" sz="1800" b="1" u="sng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Najvažniji uvjeti natječaja u šk. god. </a:t>
            </a:r>
            <a:r>
              <a:rPr lang="hr-HR" sz="1800" b="1" u="sng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2024./2025.</a:t>
            </a:r>
            <a:endParaRPr lang="hr-HR" sz="1800" b="1" u="sng" dirty="0" smtClean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r-HR" sz="1800" b="1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prednost u financiranju imat će projekti čiji su krajnji korisnici djeca i mladi s posebnim odgojno-obrazovnim potrebama (</a:t>
            </a:r>
            <a:r>
              <a:rPr lang="hr-HR" altLang="sr-Latn-RS" sz="1800" dirty="0">
                <a:solidFill>
                  <a:srgbClr val="C00000"/>
                </a:solidFill>
                <a:latin typeface="Georgia" panose="02040502050405020303" pitchFamily="18" charset="0"/>
              </a:rPr>
              <a:t>daroviti učenici i učenici s teškoćama</a:t>
            </a: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)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projekt se provodi </a:t>
            </a:r>
            <a:r>
              <a:rPr lang="hr-HR" altLang="sr-Latn-RS" sz="1800" dirty="0">
                <a:solidFill>
                  <a:srgbClr val="C00000"/>
                </a:solidFill>
                <a:latin typeface="Georgia" panose="02040502050405020303" pitchFamily="18" charset="0"/>
              </a:rPr>
              <a:t>isključivo</a:t>
            </a: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 na području Republike Hrvatske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prijava projekta u partnerstvu </a:t>
            </a:r>
            <a:r>
              <a:rPr lang="hr-HR" altLang="sr-Latn-RS" sz="1800" u="sng" dirty="0">
                <a:solidFill>
                  <a:srgbClr val="C00000"/>
                </a:solidFill>
                <a:latin typeface="Georgia" panose="02040502050405020303" pitchFamily="18" charset="0"/>
              </a:rPr>
              <a:t>obavezna je s minimalno jednom odgojno-obrazovnom ustanovom</a:t>
            </a: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 u županiji u kojoj se projekt provodi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jedna udruga može prijaviti samo </a:t>
            </a:r>
            <a:r>
              <a:rPr lang="hr-HR" altLang="sr-Latn-RS" sz="1800" dirty="0">
                <a:solidFill>
                  <a:srgbClr val="C00000"/>
                </a:solidFill>
                <a:latin typeface="Georgia" panose="02040502050405020303" pitchFamily="18" charset="0"/>
              </a:rPr>
              <a:t>jedan projekt</a:t>
            </a: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, a ista udruga može biti partner na više projekata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projekt treba napisati koristeći se </a:t>
            </a:r>
            <a:r>
              <a:rPr lang="hr-HR" altLang="sr-Latn-RS" sz="1800" dirty="0">
                <a:solidFill>
                  <a:srgbClr val="C00000"/>
                </a:solidFill>
                <a:latin typeface="Georgia" panose="02040502050405020303" pitchFamily="18" charset="0"/>
              </a:rPr>
              <a:t>smjernicama</a:t>
            </a: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hr-HR" altLang="sr-Latn-RS" sz="1800" dirty="0">
                <a:solidFill>
                  <a:srgbClr val="C00000"/>
                </a:solidFill>
                <a:latin typeface="Georgia" panose="02040502050405020303" pitchFamily="18" charset="0"/>
              </a:rPr>
              <a:t>za pisanje projekata </a:t>
            </a: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koji se provode u odgojno-obrazovnim ustanovama </a:t>
            </a:r>
            <a:r>
              <a:rPr lang="hr-HR" altLang="sr-Latn-RS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(objavljen</a:t>
            </a:r>
            <a:r>
              <a:rPr lang="en-GB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e</a:t>
            </a: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 uz </a:t>
            </a:r>
            <a:r>
              <a:rPr lang="hr-HR" altLang="sr-Latn-RS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natječaj</a:t>
            </a:r>
            <a:r>
              <a:rPr lang="hr-HR" altLang="sr-Latn-RS" sz="1800" dirty="0">
                <a:solidFill>
                  <a:srgbClr val="002060"/>
                </a:solidFill>
                <a:latin typeface="Georgia" panose="02040502050405020303" pitchFamily="18" charset="0"/>
              </a:rPr>
              <a:t>) </a:t>
            </a:r>
          </a:p>
          <a:p>
            <a:pPr lvl="1" algn="just" eaLnBrk="1" hangingPunct="1">
              <a:buFont typeface="Wingdings" pitchFamily="2" charset="2"/>
              <a:buChar char="v"/>
              <a:defRPr/>
            </a:pPr>
            <a:r>
              <a:rPr lang="hr-HR" sz="1800" dirty="0">
                <a:solidFill>
                  <a:srgbClr val="002060"/>
                </a:solidFill>
                <a:latin typeface="Georgia" panose="02040502050405020303" pitchFamily="18" charset="0"/>
              </a:rPr>
              <a:t>Projekt može prijaviti udruga upisana u Registar udruga Republike Hrvatske najmanje jednu (1) godinu</a:t>
            </a:r>
            <a:r>
              <a:rPr lang="hr-HR" altLang="sr-Latn-RS" sz="18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4215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2514"/>
            <a:ext cx="8168054" cy="931986"/>
          </a:xfrm>
        </p:spPr>
        <p:txBody>
          <a:bodyPr/>
          <a:lstStyle/>
          <a:p>
            <a:pPr algn="l"/>
            <a:r>
              <a:rPr lang="hr-HR" sz="1800" b="1" dirty="0">
                <a:latin typeface="Georgia" panose="02040502050405020303" pitchFamily="18" charset="0"/>
              </a:rPr>
              <a:t>Javni poziv za prijavu projekata udruga koje pružaju usluge pomoćnika u nastavi učenicima s teškoćama u razvoju u školskoj godini </a:t>
            </a:r>
            <a:r>
              <a:rPr lang="hr-HR" sz="1800" b="1" dirty="0" smtClean="0">
                <a:latin typeface="Georgia" panose="02040502050405020303" pitchFamily="18" charset="0"/>
              </a:rPr>
              <a:t>2024./2025.</a:t>
            </a:r>
            <a:r>
              <a:rPr lang="hr-HR" sz="1600" b="1" dirty="0">
                <a:latin typeface="Georgia" panose="02040502050405020303" pitchFamily="18" charset="0"/>
              </a:rPr>
              <a:t/>
            </a:r>
            <a:br>
              <a:rPr lang="hr-HR" sz="1600" b="1" dirty="0">
                <a:latin typeface="Georgia" panose="02040502050405020303" pitchFamily="18" charset="0"/>
              </a:rPr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331" y="1714500"/>
            <a:ext cx="7851532" cy="4743450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hr-HR" altLang="sr-Latn-RS" sz="20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Cilj: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endParaRPr lang="hr-HR" altLang="sr-Latn-RS" sz="20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lvl="0" indent="0">
              <a:buNone/>
              <a:defRPr/>
            </a:pP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628633" lvl="1"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osigurati usluge pomoćnika u nastavi i stručnoga komunikacijskog posrednika učenicima s teškoćama u razvoju tijekom izvršavanja zadataka koji zahtijevaju komunikacijsku, senzornu i motoričku aktivnost učenika, u kretanju, pri uzimanju hrane i pića, u obavljanju higijenskih potreba tijekom svakodnevnih aktivnosti odgojno-obrazovnog procesa </a:t>
            </a:r>
            <a:endParaRPr lang="hr-HR" altLang="sr-Latn-RS" sz="2000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342883" lvl="1" indent="0" algn="just">
              <a:buNone/>
              <a:defRPr/>
            </a:pPr>
            <a:endParaRPr lang="hr-HR" altLang="sr-Latn-RS" sz="20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628633" lvl="1"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podržati projekte udruga koje pružaju usluge pomoćnika u nastavi i stručnoga komunikacijskog posrednika učenicima s teškoćama u razvoju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5018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2514"/>
            <a:ext cx="8132885" cy="694593"/>
          </a:xfrm>
        </p:spPr>
        <p:txBody>
          <a:bodyPr/>
          <a:lstStyle/>
          <a:p>
            <a:pPr algn="l"/>
            <a:r>
              <a:rPr lang="hr-HR" sz="1600" b="1" dirty="0">
                <a:latin typeface="Georgia" panose="02040502050405020303" pitchFamily="18" charset="0"/>
              </a:rPr>
              <a:t>Javni poziv za prijavu projekata udruga koje pružaju usluge pomoćnika u nastavi učenicima s teškoćama u razvoju u školskoj godini </a:t>
            </a:r>
            <a:r>
              <a:rPr lang="hr-HR" sz="1600" b="1" dirty="0" smtClean="0">
                <a:latin typeface="Georgia" panose="02040502050405020303" pitchFamily="18" charset="0"/>
              </a:rPr>
              <a:t>2024./2025.</a:t>
            </a:r>
            <a:r>
              <a:rPr lang="hr-HR" sz="1600" b="1" dirty="0">
                <a:latin typeface="Georgia" panose="02040502050405020303" pitchFamily="18" charset="0"/>
              </a:rPr>
              <a:t/>
            </a:r>
            <a:br>
              <a:rPr lang="hr-HR" sz="1600" b="1" dirty="0">
                <a:latin typeface="Georgia" panose="02040502050405020303" pitchFamily="18" charset="0"/>
              </a:rPr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331" y="1477107"/>
            <a:ext cx="7851532" cy="4980843"/>
          </a:xfrm>
        </p:spPr>
        <p:txBody>
          <a:bodyPr/>
          <a:lstStyle/>
          <a:p>
            <a:pPr marL="0" lvl="0" indent="0">
              <a:spcBef>
                <a:spcPts val="250"/>
              </a:spcBef>
              <a:buNone/>
            </a:pPr>
            <a:r>
              <a:rPr lang="hr-HR" sz="2000" b="1" u="sng" dirty="0">
                <a:solidFill>
                  <a:srgbClr val="C00000"/>
                </a:solidFill>
                <a:latin typeface="Georgia" panose="02040502050405020303" pitchFamily="18" charset="0"/>
              </a:rPr>
              <a:t>Rezultati prethodnog  natječaja</a:t>
            </a:r>
            <a:r>
              <a:rPr lang="hr-HR" sz="2000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:</a:t>
            </a:r>
          </a:p>
          <a:p>
            <a:pPr marL="0" lvl="0" indent="0">
              <a:spcBef>
                <a:spcPts val="250"/>
              </a:spcBef>
              <a:buNone/>
            </a:pPr>
            <a:endParaRPr lang="hr-HR" sz="2000" u="sng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lvl="0">
              <a:spcBef>
                <a:spcPts val="250"/>
              </a:spcBef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rgbClr val="000000"/>
                </a:solidFill>
                <a:latin typeface="Georgia" panose="02040502050405020303" pitchFamily="18" charset="0"/>
              </a:rPr>
              <a:t>odobrena su sredstva za sve pristigle prijave, odnosno </a:t>
            </a:r>
            <a:r>
              <a:rPr lang="hr-HR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60 </a:t>
            </a:r>
            <a:r>
              <a:rPr lang="hr-HR" sz="2000" dirty="0">
                <a:solidFill>
                  <a:srgbClr val="FF0000"/>
                </a:solidFill>
                <a:latin typeface="Georgia" panose="02040502050405020303" pitchFamily="18" charset="0"/>
              </a:rPr>
              <a:t>prijavljenih projekta udruga </a:t>
            </a:r>
            <a:r>
              <a:rPr lang="hr-HR" sz="2000" dirty="0">
                <a:solidFill>
                  <a:srgbClr val="000000"/>
                </a:solidFill>
                <a:latin typeface="Georgia" panose="02040502050405020303" pitchFamily="18" charset="0"/>
              </a:rPr>
              <a:t>na Javnom pozivu, a što uključuje </a:t>
            </a:r>
            <a:r>
              <a:rPr lang="hr-HR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530</a:t>
            </a:r>
            <a:r>
              <a:rPr lang="hr-HR" sz="20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hr-HR" sz="2000" dirty="0">
                <a:solidFill>
                  <a:srgbClr val="000000"/>
                </a:solidFill>
                <a:latin typeface="Georgia" panose="02040502050405020303" pitchFamily="18" charset="0"/>
              </a:rPr>
              <a:t>pomoćnika u nastavi/stručna komunikacijska posrednika za </a:t>
            </a:r>
            <a:r>
              <a:rPr lang="hr-HR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641</a:t>
            </a:r>
            <a:r>
              <a:rPr lang="hr-HR" sz="20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hr-HR" sz="20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učenika </a:t>
            </a:r>
            <a:r>
              <a:rPr lang="hr-HR" sz="2000" dirty="0">
                <a:solidFill>
                  <a:srgbClr val="000000"/>
                </a:solidFill>
                <a:latin typeface="Georgia" panose="02040502050405020303" pitchFamily="18" charset="0"/>
              </a:rPr>
              <a:t>s teškoćama u razvoju </a:t>
            </a:r>
            <a:endParaRPr lang="hr-HR" sz="20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>
              <a:spcBef>
                <a:spcPts val="250"/>
              </a:spcBef>
              <a:buNone/>
            </a:pPr>
            <a:endParaRPr lang="hr-HR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0">
              <a:spcBef>
                <a:spcPts val="250"/>
              </a:spcBef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rgbClr val="000000"/>
                </a:solidFill>
                <a:latin typeface="Georgia" panose="02040502050405020303" pitchFamily="18" charset="0"/>
              </a:rPr>
              <a:t>prihvatljivi prijavitelji: udruge čije je primarno djelovanje usmjereno na područje skrbi o </a:t>
            </a:r>
            <a:r>
              <a:rPr lang="hr-HR" sz="2000" dirty="0">
                <a:solidFill>
                  <a:srgbClr val="FF0000"/>
                </a:solidFill>
                <a:latin typeface="Georgia" panose="02040502050405020303" pitchFamily="18" charset="0"/>
              </a:rPr>
              <a:t>učenicima s teškoćama u razvoju</a:t>
            </a:r>
            <a:r>
              <a:rPr lang="hr-HR" sz="2000" dirty="0">
                <a:solidFill>
                  <a:srgbClr val="000000"/>
                </a:solidFill>
                <a:latin typeface="Georgia" panose="02040502050405020303" pitchFamily="18" charset="0"/>
              </a:rPr>
              <a:t> u Republici Hrvatskoj </a:t>
            </a:r>
            <a:endParaRPr lang="hr-HR" sz="20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>
              <a:spcBef>
                <a:spcPts val="250"/>
              </a:spcBef>
              <a:buNone/>
            </a:pPr>
            <a:endParaRPr lang="hr-HR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0">
              <a:spcBef>
                <a:spcPts val="250"/>
              </a:spcBef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rgbClr val="000000"/>
                </a:solidFill>
                <a:latin typeface="Georgia" panose="02040502050405020303" pitchFamily="18" charset="0"/>
              </a:rPr>
              <a:t>ukupna vrijednost osiguranih sredstava udrugama za pružanje usluge pomoćnika u nastavi i </a:t>
            </a:r>
            <a:r>
              <a:rPr lang="hr-HR" sz="20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stručnih komunikacijskih </a:t>
            </a:r>
            <a:r>
              <a:rPr lang="hr-HR" sz="2000" dirty="0">
                <a:solidFill>
                  <a:srgbClr val="000000"/>
                </a:solidFill>
                <a:latin typeface="Georgia" panose="02040502050405020303" pitchFamily="18" charset="0"/>
              </a:rPr>
              <a:t>posrednika učenicima s teškoćama u razvoju za šk. godinu </a:t>
            </a:r>
            <a:r>
              <a:rPr lang="hr-HR" sz="20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2023./2024. </a:t>
            </a:r>
            <a:r>
              <a:rPr lang="hr-HR" sz="2000" dirty="0">
                <a:solidFill>
                  <a:srgbClr val="000000"/>
                </a:solidFill>
                <a:latin typeface="Georgia" panose="02040502050405020303" pitchFamily="18" charset="0"/>
              </a:rPr>
              <a:t>iznosila je  = </a:t>
            </a:r>
            <a:r>
              <a:rPr lang="hr-HR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5.552.006,53</a:t>
            </a:r>
            <a:r>
              <a:rPr lang="hr-HR" sz="20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hr-HR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€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1859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2514"/>
            <a:ext cx="8229600" cy="888024"/>
          </a:xfrm>
        </p:spPr>
        <p:txBody>
          <a:bodyPr/>
          <a:lstStyle/>
          <a:p>
            <a:pPr algn="l"/>
            <a:r>
              <a:rPr lang="hr-HR" sz="1800" b="1" dirty="0">
                <a:latin typeface="Georgia" panose="02040502050405020303" pitchFamily="18" charset="0"/>
              </a:rPr>
              <a:t>Javni poziv za prijavu projekata udruga koje pružaju usluge pomoćnika u nastavi učenicima s teškoćama u razvoju u školskoj godini </a:t>
            </a:r>
            <a:r>
              <a:rPr lang="hr-HR" sz="1800" b="1" dirty="0" smtClean="0">
                <a:latin typeface="Georgia" panose="02040502050405020303" pitchFamily="18" charset="0"/>
              </a:rPr>
              <a:t>2024./2025.</a:t>
            </a:r>
            <a:r>
              <a:rPr lang="hr-HR" sz="1600" b="1" dirty="0">
                <a:latin typeface="Georgia" panose="02040502050405020303" pitchFamily="18" charset="0"/>
              </a:rPr>
              <a:t/>
            </a:r>
            <a:br>
              <a:rPr lang="hr-HR" sz="1600" b="1" dirty="0">
                <a:latin typeface="Georgia" panose="02040502050405020303" pitchFamily="18" charset="0"/>
              </a:rPr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0008"/>
            <a:ext cx="8475785" cy="4290646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objava natječaja </a:t>
            </a:r>
            <a:r>
              <a:rPr lang="hr-HR" altLang="sr-Latn-RS" sz="200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–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lipanj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2024</a:t>
            </a:r>
            <a:r>
              <a:rPr lang="hr-HR" altLang="sr-Latn-RS" sz="200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 </a:t>
            </a:r>
            <a:endParaRPr lang="hr-HR" altLang="sr-Latn-RS" sz="2000" dirty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planirani rok za završetak natječaja 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–</a:t>
            </a:r>
            <a:r>
              <a:rPr lang="hr-HR" altLang="sr-Latn-RS" sz="2000" dirty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hr-HR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srpanj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2024</a:t>
            </a:r>
            <a:r>
              <a:rPr lang="hr-HR" altLang="sr-Latn-RS" sz="200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  <a:endParaRPr lang="hr-HR" altLang="sr-Latn-RS" sz="2000" dirty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objava odluke o dodjeli bespovratnih sredstava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– </a:t>
            </a:r>
            <a:r>
              <a:rPr lang="hr-HR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kolovoz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2024.</a:t>
            </a:r>
            <a:endParaRPr lang="hr-HR" altLang="sr-Latn-RS" sz="2000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potpisivanje ugovora između korisnika i MZO-a 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–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rujan 2024</a:t>
            </a:r>
            <a:r>
              <a:rPr lang="hr-HR" altLang="sr-Latn-RS" sz="200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  <a:endParaRPr lang="hr-HR" altLang="sr-Latn-RS" sz="2000" dirty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provedba projekata 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– </a:t>
            </a:r>
            <a:r>
              <a:rPr lang="hr-HR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rujan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2024. </a:t>
            </a:r>
            <a:r>
              <a:rPr lang="hr-HR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do </a:t>
            </a:r>
            <a:r>
              <a:rPr lang="en-GB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</a:t>
            </a:r>
            <a:r>
              <a:rPr lang="en-GB" altLang="sr-Latn-RS" sz="2000" dirty="0" err="1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najkasnije</a:t>
            </a:r>
            <a:r>
              <a:rPr lang="en-GB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) </a:t>
            </a:r>
            <a:r>
              <a:rPr lang="hr-HR" altLang="sr-Latn-RS" sz="20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31. kolovoza </a:t>
            </a:r>
            <a:r>
              <a:rPr lang="hr-HR" altLang="sr-Latn-RS" sz="2000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2025</a:t>
            </a:r>
            <a:r>
              <a:rPr lang="hr-HR" altLang="sr-Latn-RS" sz="2000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  <a:endParaRPr lang="hr-HR" altLang="sr-Latn-RS" sz="2000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ukupan planirani iznos za dodjelu bespovratnih sredstava </a:t>
            </a:r>
            <a:r>
              <a:rPr lang="hr-HR" altLang="sr-Latn-RS" sz="200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–</a:t>
            </a:r>
            <a:r>
              <a:rPr lang="hr-HR" altLang="sr-Latn-RS" sz="2000" b="1" dirty="0" smtClean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5.300.000,00 €</a:t>
            </a:r>
            <a:endParaRPr lang="hr-HR" altLang="sr-Latn-RS" sz="2000" b="1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sve </a:t>
            </a: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obavijesti bit će dostupne na mrežnim stranicama 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  <a:hlinkClick r:id="rId2"/>
              </a:rPr>
              <a:t>www.mzo.hr</a:t>
            </a:r>
            <a:endParaRPr lang="hr-HR" altLang="sr-Latn-RS" sz="2000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svi upiti i prijedlozi šalju se e-poštom</a:t>
            </a:r>
            <a:r>
              <a:rPr lang="hr-HR" altLang="sr-Latn-RS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: </a:t>
            </a:r>
            <a:r>
              <a:rPr lang="hr-HR" altLang="sr-Latn-RS" sz="200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  <a:hlinkClick r:id="rId3"/>
              </a:rPr>
              <a:t>pomocnici-u-nastavi@mzo.hr</a:t>
            </a:r>
            <a:endParaRPr lang="hr-HR" altLang="sr-Latn-RS" sz="2000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hr-HR" sz="2000" kern="12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3564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B08BC48-7D00-43F8-BA6B-487A662159D7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9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764931" y="1268413"/>
            <a:ext cx="6394694" cy="59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http</a:t>
            </a:r>
            <a:r>
              <a:rPr lang="hr-HR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s</a:t>
            </a:r>
            <a:r>
              <a:rPr lang="en-US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://</a:t>
            </a:r>
            <a:r>
              <a:rPr lang="hr-HR" altLang="en-US" sz="2400" b="1" dirty="0" err="1" smtClean="0">
                <a:solidFill>
                  <a:schemeClr val="accent2"/>
                </a:solidFill>
                <a:latin typeface="Georgia" panose="02040502050405020303" pitchFamily="18" charset="0"/>
              </a:rPr>
              <a:t>mzo</a:t>
            </a:r>
            <a:r>
              <a:rPr lang="en-US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.</a:t>
            </a:r>
            <a:r>
              <a:rPr lang="hr-HR" altLang="en-US" sz="2400" b="1" dirty="0" err="1" smtClean="0">
                <a:solidFill>
                  <a:schemeClr val="accent2"/>
                </a:solidFill>
                <a:latin typeface="Georgia" panose="02040502050405020303" pitchFamily="18" charset="0"/>
              </a:rPr>
              <a:t>gov</a:t>
            </a:r>
            <a:r>
              <a:rPr lang="hr-HR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.</a:t>
            </a:r>
            <a:r>
              <a:rPr lang="en-US" altLang="en-US" sz="2400" b="1" dirty="0" err="1" smtClean="0">
                <a:solidFill>
                  <a:schemeClr val="accent2"/>
                </a:solidFill>
                <a:latin typeface="Georgia" panose="02040502050405020303" pitchFamily="18" charset="0"/>
              </a:rPr>
              <a:t>hr</a:t>
            </a:r>
            <a:endParaRPr lang="en-US" altLang="en-US" sz="2400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79230" y="1989138"/>
            <a:ext cx="7483719" cy="36643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endParaRPr lang="en-US" altLang="en-US" sz="2400" b="1" dirty="0" smtClean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eaLnBrk="1" hangingPunct="1"/>
            <a:r>
              <a:rPr lang="hr-HR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telefon</a:t>
            </a:r>
            <a:r>
              <a:rPr lang="en-US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:</a:t>
            </a:r>
            <a:r>
              <a:rPr lang="hr-HR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	</a:t>
            </a:r>
            <a:r>
              <a:rPr lang="en-US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+385 (1) </a:t>
            </a:r>
            <a:r>
              <a:rPr lang="hr-HR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4569 000</a:t>
            </a:r>
          </a:p>
          <a:p>
            <a:pPr eaLnBrk="1" hangingPunct="1"/>
            <a:r>
              <a:rPr lang="en-US" altLang="en-US" sz="2400" b="1" dirty="0" err="1" smtClean="0">
                <a:solidFill>
                  <a:schemeClr val="accent2"/>
                </a:solidFill>
                <a:latin typeface="Georgia" panose="02040502050405020303" pitchFamily="18" charset="0"/>
              </a:rPr>
              <a:t>fa</a:t>
            </a:r>
            <a:r>
              <a:rPr lang="hr-HR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ks</a:t>
            </a:r>
            <a:r>
              <a:rPr lang="en-US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:</a:t>
            </a:r>
            <a:r>
              <a:rPr lang="hr-HR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	</a:t>
            </a:r>
            <a:r>
              <a:rPr lang="en-US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+385 (1) </a:t>
            </a:r>
            <a:r>
              <a:rPr lang="hr-HR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4594 301</a:t>
            </a:r>
            <a:endParaRPr lang="en-US" altLang="en-US" sz="2400" b="1" u="sng" dirty="0" smtClean="0">
              <a:solidFill>
                <a:schemeClr val="accent2"/>
              </a:solidFill>
              <a:latin typeface="Georgia" panose="02040502050405020303" pitchFamily="18" charset="0"/>
              <a:hlinkClick r:id="rId2"/>
            </a:endParaRPr>
          </a:p>
          <a:p>
            <a:pPr eaLnBrk="1" hangingPunct="1"/>
            <a:r>
              <a:rPr lang="hr-HR" altLang="en-US" sz="2400" b="1" dirty="0">
                <a:solidFill>
                  <a:schemeClr val="accent2"/>
                </a:solidFill>
                <a:latin typeface="Georgia" panose="02040502050405020303" pitchFamily="18" charset="0"/>
              </a:rPr>
              <a:t>a</a:t>
            </a:r>
            <a:r>
              <a:rPr lang="hr-HR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dresa: 	Donje Svetice 38</a:t>
            </a:r>
            <a:r>
              <a:rPr lang="en-US" altLang="en-US" sz="24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, 10000 Zagreb</a:t>
            </a:r>
            <a:endParaRPr lang="hr-HR" altLang="en-US" sz="2400" b="1" dirty="0" smtClean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marL="0" indent="0" eaLnBrk="1" hangingPunct="1">
              <a:buNone/>
            </a:pPr>
            <a:endParaRPr lang="hr-HR" altLang="en-US" sz="2400" b="1" dirty="0" smtClean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marL="0" indent="0" algn="ctr" eaLnBrk="1" hangingPunct="1">
              <a:buNone/>
            </a:pPr>
            <a:r>
              <a:rPr lang="hr-HR" altLang="en-US" sz="40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HVALA NA PAŽNJI!</a:t>
            </a:r>
            <a:endParaRPr lang="en-US" altLang="en-US" sz="4000" b="1" dirty="0" smtClean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953</Words>
  <Application>Microsoft Office PowerPoint</Application>
  <PresentationFormat>On-screen Show (4:3)</PresentationFormat>
  <Paragraphs>90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Natječaj za dodjelu bespovratnih sredstava projektima udruga u području izvaninstitucionalnog odgoja i obrazovanja djece i mladih u školskoj godini 2024./2025. </vt:lpstr>
      <vt:lpstr>Natječaj za dodjelu bespovratnih sredstava projektima udruga u području izvaninstitucionalnog odgoja i obrazovanja djece i mladih u školskoj godini 2024./2025. </vt:lpstr>
      <vt:lpstr>Natječaj za dodjelu bespovratnih sredstava projektima udruga u području izvaninstitucionalnog odgoja i obrazovanja djece i mladih u školskoj godini 2024./2025. </vt:lpstr>
      <vt:lpstr>Natječaj za dodjelu bespovratnih sredstava projektima udruga u području izvaninstitucionalnog odgoja i obrazovanja djece i mladih u školskoj godini 2024./2025. </vt:lpstr>
      <vt:lpstr>Javni poziv za prijavu projekata udruga koje pružaju usluge pomoćnika u nastavi učenicima s teškoćama u razvoju u školskoj godini 2024./2025.  </vt:lpstr>
      <vt:lpstr>Javni poziv za prijavu projekata udruga koje pružaju usluge pomoćnika u nastavi učenicima s teškoćama u razvoju u školskoj godini 2024./2025.  </vt:lpstr>
      <vt:lpstr>Javni poziv za prijavu projekata udruga koje pružaju usluge pomoćnika u nastavi učenicima s teškoćama u razvoju u školskoj godini 2024./2025.  </vt:lpstr>
      <vt:lpstr>PowerPoint Presentation</vt:lpstr>
    </vt:vector>
  </TitlesOfParts>
  <Company>MZT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azurirano 17-1-2018</dc:creator>
  <cp:lastModifiedBy>Robert Šešerko</cp:lastModifiedBy>
  <cp:revision>54</cp:revision>
  <cp:lastPrinted>2023-03-29T12:00:06Z</cp:lastPrinted>
  <dcterms:created xsi:type="dcterms:W3CDTF">2004-06-15T07:55:20Z</dcterms:created>
  <dcterms:modified xsi:type="dcterms:W3CDTF">2024-03-22T13:55:27Z</dcterms:modified>
</cp:coreProperties>
</file>